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09" r:id="rId2"/>
  </p:sldMasterIdLst>
  <p:notesMasterIdLst>
    <p:notesMasterId r:id="rId49"/>
  </p:notesMasterIdLst>
  <p:sldIdLst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0F44E-9019-4E3D-B167-8B2A662525D7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39E0-827B-4780-879A-8F3ECDEF9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4A1BA2-13BD-49A7-A1A8-B37977914F99}" type="slidenum">
              <a:rPr lang="en-US" altLang="en-US" sz="1200">
                <a:solidFill>
                  <a:prstClr val="black"/>
                </a:solidFill>
              </a:rPr>
              <a:pPr/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4A2A7F0-FF0B-4B75-ABD3-7BBD025F07AD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5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F85E-3EE5-4744-A671-0D001C52C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3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2A08-0259-4941-839C-1CD89183D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72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75BB-6667-44A2-B00F-7AD6A9649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83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3535AF27-F46A-491C-A17D-0F58749DA47B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D1A64-4FCB-496F-8CE7-639F5C29DF5B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121223-9072-4242-B7DB-8D955BB97B4E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080EE-06F3-45F9-A2FC-48DBD1B2CA85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114B7-58ED-4EF1-88D5-C3FDDD6B98F4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4E44B-5E78-411B-ACA8-A67EE1BE2F78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D894B-DEC5-4584-9993-1491BB8E9688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5EBB-95AB-41B6-B7C2-2CBC2701F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46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74994-0F11-491F-9851-D863A91FA5B9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D3AF-2D7F-4513-93CE-72EBA2A2E05E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F37EC-0DF2-4169-BD85-A522BA7E87B0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>
              <a:defRPr/>
            </a:pPr>
            <a:fld id="{440B9B7F-8D96-461B-BF0D-99715BE6B44B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495F-BC44-48D1-8D03-F3D34609B65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3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FBD8-74BE-4832-9DF2-EBBF3DD19DE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36D7-189F-437B-9F13-2CB1CA571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0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CD98-F4F5-429E-8B49-FA8A06BC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9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8E48-DB9B-4FE5-BBC9-520F94BE9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1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ADCA-E5D1-4861-8385-77735EDF6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03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06D10-D4AD-451A-BA74-0AC718D54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1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9370-6E6A-4506-8C73-20899A84D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3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CE29-D41B-43D3-A500-BCADF90A1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3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4C6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744CFB-188E-4469-97E5-CAA2C5E442D7}" type="slidenum">
              <a:rPr lang="en-US" altLang="en-US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0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C090B2-CB29-4008-A9DB-296231774B75}" type="slidenum">
              <a:rPr lang="en-US" alt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Diagnosing Dehydration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5791200"/>
            <a:ext cx="3810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 Assist Prof. Luay A. Naeem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1463"/>
            <a:ext cx="381000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0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On-going Losses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800" smtClean="0"/>
              <a:t>Sensible losses</a:t>
            </a:r>
          </a:p>
          <a:p>
            <a:pPr lvl="1"/>
            <a:r>
              <a:rPr lang="en-US" altLang="en-US" sz="2400" smtClean="0"/>
              <a:t>GI disease</a:t>
            </a:r>
          </a:p>
          <a:p>
            <a:pPr lvl="2"/>
            <a:r>
              <a:rPr lang="en-US" altLang="en-US" sz="2000" smtClean="0"/>
              <a:t>Vomiting/diarrhea</a:t>
            </a:r>
          </a:p>
          <a:p>
            <a:pPr lvl="1"/>
            <a:r>
              <a:rPr lang="en-US" altLang="en-US" sz="2400" smtClean="0"/>
              <a:t>Renal disease</a:t>
            </a:r>
          </a:p>
          <a:p>
            <a:pPr lvl="2"/>
            <a:r>
              <a:rPr lang="en-US" altLang="en-US" sz="2000" smtClean="0"/>
              <a:t>Low specific gravity</a:t>
            </a:r>
          </a:p>
          <a:p>
            <a:pPr lvl="1"/>
            <a:r>
              <a:rPr lang="en-US" altLang="en-US" sz="2400" smtClean="0"/>
              <a:t>Diabetes mellitus</a:t>
            </a:r>
          </a:p>
          <a:p>
            <a:r>
              <a:rPr lang="en-US" altLang="en-US" sz="2800" smtClean="0"/>
              <a:t>Insensible losses (evaporation/diffusion)</a:t>
            </a:r>
          </a:p>
          <a:p>
            <a:pPr lvl="1"/>
            <a:r>
              <a:rPr lang="en-US" altLang="en-US" sz="2400" smtClean="0"/>
              <a:t>Weigh to determine</a:t>
            </a:r>
          </a:p>
        </p:txBody>
      </p:sp>
      <p:pic>
        <p:nvPicPr>
          <p:cNvPr id="61444" name="Picture 10" descr="vomiting.gif (139007 byte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8800"/>
            <a:ext cx="27225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42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Fluid Needs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876800" cy="4114800"/>
          </a:xfrm>
        </p:spPr>
        <p:txBody>
          <a:bodyPr/>
          <a:lstStyle/>
          <a:p>
            <a:r>
              <a:rPr lang="en-US" altLang="en-US" sz="3600" smtClean="0"/>
              <a:t>Correct dehydration</a:t>
            </a:r>
          </a:p>
          <a:p>
            <a:r>
              <a:rPr lang="en-US" altLang="en-US" sz="3600" smtClean="0"/>
              <a:t>Maintenance needs</a:t>
            </a:r>
          </a:p>
          <a:p>
            <a:r>
              <a:rPr lang="en-US" altLang="en-US" sz="3600" smtClean="0"/>
              <a:t>On-going losses</a:t>
            </a:r>
          </a:p>
        </p:txBody>
      </p:sp>
      <p:pic>
        <p:nvPicPr>
          <p:cNvPr id="62468" name="Picture 10" descr="calfdrip_cutou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03" y="1981200"/>
            <a:ext cx="2962194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Principles of Rehydration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9530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mtClean="0"/>
              <a:t>Correct dehydration, electrolyte, and acid-base abnormalities prior to surgery</a:t>
            </a:r>
          </a:p>
        </p:txBody>
      </p:sp>
      <p:pic>
        <p:nvPicPr>
          <p:cNvPr id="63492" name="Picture 14" descr="IV fluid pump ca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3276600"/>
            <a:ext cx="192405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1541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Principles of Rehydration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mtClean="0"/>
              <a:t>2. Do not attempt to replace chronic fluid losses all at once</a:t>
            </a:r>
          </a:p>
          <a:p>
            <a:pPr marL="990600" lvl="1" indent="-533400"/>
            <a:r>
              <a:rPr lang="en-US" altLang="en-US" smtClean="0"/>
              <a:t>Severe dilution of plasma proteins, blood cells and electrolytes may result</a:t>
            </a:r>
          </a:p>
          <a:p>
            <a:pPr marL="609600" indent="-609600"/>
            <a:r>
              <a:rPr lang="en-US" altLang="en-US" smtClean="0">
                <a:solidFill>
                  <a:schemeClr val="accent1"/>
                </a:solidFill>
              </a:rPr>
              <a:t>Aim for 80% rehydration within 24 hours</a:t>
            </a:r>
          </a:p>
          <a:p>
            <a:pPr marL="609600" indent="-609600"/>
            <a:r>
              <a:rPr lang="en-US" altLang="en-US" smtClean="0"/>
              <a:t>Monitor pulmonary, renal and cardiac function closely</a:t>
            </a:r>
          </a:p>
        </p:txBody>
      </p:sp>
    </p:spTree>
    <p:extLst>
      <p:ext uri="{BB962C8B-B14F-4D97-AF65-F5344CB8AC3E}">
        <p14:creationId xmlns:p14="http://schemas.microsoft.com/office/powerpoint/2010/main" val="11429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Fluids</a:t>
            </a:r>
          </a:p>
        </p:txBody>
      </p:sp>
      <p:pic>
        <p:nvPicPr>
          <p:cNvPr id="65540" name="Picture 6" descr="j009276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90600"/>
            <a:ext cx="28067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981200"/>
            <a:ext cx="4724400" cy="4114800"/>
          </a:xfrm>
        </p:spPr>
        <p:txBody>
          <a:bodyPr/>
          <a:lstStyle/>
          <a:p>
            <a:r>
              <a:rPr lang="en-US" altLang="en-US" sz="3600" smtClean="0"/>
              <a:t>Crystalloids</a:t>
            </a:r>
          </a:p>
          <a:p>
            <a:pPr lvl="1"/>
            <a:r>
              <a:rPr lang="en-US" altLang="en-US" smtClean="0"/>
              <a:t>0.9% NaCl</a:t>
            </a:r>
          </a:p>
          <a:p>
            <a:pPr lvl="1"/>
            <a:r>
              <a:rPr lang="en-US" altLang="en-US" smtClean="0"/>
              <a:t>Lactated Ringers Solution</a:t>
            </a:r>
          </a:p>
          <a:p>
            <a:pPr lvl="1"/>
            <a:r>
              <a:rPr lang="en-US" altLang="en-US" smtClean="0"/>
              <a:t>Ringers Solution</a:t>
            </a:r>
          </a:p>
          <a:p>
            <a:pPr lvl="1"/>
            <a:r>
              <a:rPr lang="en-US" altLang="en-US" smtClean="0"/>
              <a:t>5% Dextrose in water</a:t>
            </a:r>
          </a:p>
          <a:p>
            <a:pPr lvl="1"/>
            <a:r>
              <a:rPr lang="en-US" altLang="en-US" smtClean="0"/>
              <a:t>Plasmalyte, Normosol, etc</a:t>
            </a:r>
          </a:p>
        </p:txBody>
      </p:sp>
    </p:spTree>
    <p:extLst>
      <p:ext uri="{BB962C8B-B14F-4D97-AF65-F5344CB8AC3E}">
        <p14:creationId xmlns:p14="http://schemas.microsoft.com/office/powerpoint/2010/main" val="352748235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Crystalloid Fluids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3600" smtClean="0"/>
          </a:p>
          <a:p>
            <a:pPr>
              <a:lnSpc>
                <a:spcPct val="80000"/>
              </a:lnSpc>
            </a:pPr>
            <a:r>
              <a:rPr lang="en-US" altLang="en-US" sz="3600" smtClean="0">
                <a:solidFill>
                  <a:schemeClr val="accent1"/>
                </a:solidFill>
              </a:rPr>
              <a:t>Isotonic</a:t>
            </a:r>
          </a:p>
          <a:p>
            <a:pPr lvl="1">
              <a:lnSpc>
                <a:spcPct val="80000"/>
              </a:lnSpc>
            </a:pPr>
            <a:r>
              <a:rPr lang="en-US" altLang="en-US" sz="3200" smtClean="0"/>
              <a:t>Mimic plasma electrolyte concentrations </a:t>
            </a:r>
          </a:p>
          <a:p>
            <a:pPr>
              <a:lnSpc>
                <a:spcPct val="80000"/>
              </a:lnSpc>
            </a:pPr>
            <a:r>
              <a:rPr lang="en-US" altLang="en-US" sz="3600" smtClean="0">
                <a:solidFill>
                  <a:schemeClr val="accent1"/>
                </a:solidFill>
              </a:rPr>
              <a:t>Hypertonic</a:t>
            </a:r>
          </a:p>
          <a:p>
            <a:pPr lvl="1">
              <a:lnSpc>
                <a:spcPct val="80000"/>
              </a:lnSpc>
            </a:pPr>
            <a:r>
              <a:rPr lang="en-US" altLang="en-US" sz="3200" smtClean="0"/>
              <a:t>Follow with isotonic</a:t>
            </a:r>
          </a:p>
        </p:txBody>
      </p:sp>
      <p:pic>
        <p:nvPicPr>
          <p:cNvPr id="66564" name="Picture 1030" descr="bk0000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19" y="2995269"/>
            <a:ext cx="2442362" cy="2086661"/>
          </a:xfrm>
        </p:spPr>
      </p:pic>
      <p:pic>
        <p:nvPicPr>
          <p:cNvPr id="66565" name="Picture 1031" descr="BD0752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18335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9121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Lactated Ringer’s Solution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Arial" charset="0"/>
              <a:buChar char="•"/>
            </a:pPr>
            <a:r>
              <a:rPr lang="en-US" altLang="en-US" smtClean="0"/>
              <a:t>Contains physiological concentrations of: sodium, chloride, </a:t>
            </a:r>
            <a:r>
              <a:rPr lang="en-US" altLang="en-US" smtClean="0">
                <a:solidFill>
                  <a:schemeClr val="accent1"/>
                </a:solidFill>
              </a:rPr>
              <a:t>potassium</a:t>
            </a:r>
            <a:r>
              <a:rPr lang="en-US" altLang="en-US" smtClean="0"/>
              <a:t>, and </a:t>
            </a:r>
            <a:r>
              <a:rPr lang="en-US" altLang="en-US" smtClean="0">
                <a:solidFill>
                  <a:schemeClr val="accent1"/>
                </a:solidFill>
              </a:rPr>
              <a:t>calcium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   Also contains </a:t>
            </a:r>
            <a:r>
              <a:rPr lang="en-US" altLang="en-US" smtClean="0">
                <a:solidFill>
                  <a:schemeClr val="accent1"/>
                </a:solidFill>
              </a:rPr>
              <a:t>lactate</a:t>
            </a:r>
            <a:r>
              <a:rPr lang="en-US" altLang="en-US" smtClean="0"/>
              <a:t>, which is metabolized  by the liver</a:t>
            </a:r>
            <a:r>
              <a:rPr lang="en-US" altLang="en-US" smtClean="0">
                <a:sym typeface="Wingdings" pitchFamily="2" charset="2"/>
              </a:rPr>
              <a:t></a:t>
            </a:r>
            <a:r>
              <a:rPr lang="en-US" altLang="en-US" smtClean="0"/>
              <a:t> </a:t>
            </a:r>
            <a:r>
              <a:rPr lang="en-US" altLang="en-US" b="1" smtClean="0"/>
              <a:t>alkaline-forming Because small animals that are sick or under anesthesia tend towards acidosis</a:t>
            </a:r>
          </a:p>
          <a:p>
            <a:pPr>
              <a:buFontTx/>
              <a:buNone/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8859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Ringer’s Solution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Same as LRS except no lactate added</a:t>
            </a:r>
          </a:p>
          <a:p>
            <a:r>
              <a:rPr lang="en-US" altLang="en-US" sz="3600" smtClean="0"/>
              <a:t>Commonly used in Large animals</a:t>
            </a:r>
          </a:p>
          <a:p>
            <a:r>
              <a:rPr lang="en-US" altLang="en-US" sz="3600" smtClean="0"/>
              <a:t>Why? </a:t>
            </a:r>
          </a:p>
          <a:p>
            <a:pPr lvl="1"/>
            <a:r>
              <a:rPr lang="en-US" altLang="en-US" sz="3200" smtClean="0"/>
              <a:t>Large animals who are sick tend towards alkalosis instead of acidosis</a:t>
            </a:r>
          </a:p>
        </p:txBody>
      </p:sp>
    </p:spTree>
    <p:extLst>
      <p:ext uri="{BB962C8B-B14F-4D97-AF65-F5344CB8AC3E}">
        <p14:creationId xmlns:p14="http://schemas.microsoft.com/office/powerpoint/2010/main" val="24574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077200" cy="4114800"/>
          </a:xfrm>
        </p:spPr>
        <p:txBody>
          <a:bodyPr/>
          <a:lstStyle/>
          <a:p>
            <a:r>
              <a:rPr lang="en-US" altLang="en-US" smtClean="0"/>
              <a:t>0.9% Sodium chloride = ISOTONIC</a:t>
            </a:r>
          </a:p>
          <a:p>
            <a:r>
              <a:rPr lang="en-US" altLang="en-US" smtClean="0"/>
              <a:t>Lacking in K+, Ca2+</a:t>
            </a:r>
          </a:p>
          <a:p>
            <a:r>
              <a:rPr lang="en-US" altLang="en-US" smtClean="0"/>
              <a:t>Used for hyperkalemia, hypercalcemia</a:t>
            </a:r>
          </a:p>
          <a:p>
            <a:r>
              <a:rPr lang="en-US" altLang="en-US" smtClean="0"/>
              <a:t>Used as a carrier for some drugs</a:t>
            </a:r>
          </a:p>
          <a:p>
            <a:r>
              <a:rPr lang="en-US" altLang="en-US" smtClean="0"/>
              <a:t>Used if don’t want lactate</a:t>
            </a:r>
          </a:p>
        </p:txBody>
      </p:sp>
      <p:pic>
        <p:nvPicPr>
          <p:cNvPr id="69636" name="Picture 16" descr="IV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2650"/>
            <a:ext cx="381000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817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Dextrose Solutions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5% dextrose is isotonic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50% dextrose commonly found</a:t>
            </a:r>
          </a:p>
          <a:p>
            <a:r>
              <a:rPr lang="en-US" altLang="en-US" smtClean="0"/>
              <a:t>Used for hypoglycemia, neonates, hyperkalemia, as part of Total Parenteral Nutrition</a:t>
            </a:r>
          </a:p>
        </p:txBody>
      </p:sp>
    </p:spTree>
    <p:extLst>
      <p:ext uri="{BB962C8B-B14F-4D97-AF65-F5344CB8AC3E}">
        <p14:creationId xmlns:p14="http://schemas.microsoft.com/office/powerpoint/2010/main" val="6565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Diagnosing Dehydration</a:t>
            </a:r>
          </a:p>
        </p:txBody>
      </p:sp>
      <p:pic>
        <p:nvPicPr>
          <p:cNvPr id="53252" name="Picture 9" descr="j019794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3810000" cy="325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981200"/>
            <a:ext cx="5410200" cy="4114800"/>
          </a:xfrm>
        </p:spPr>
        <p:txBody>
          <a:bodyPr/>
          <a:lstStyle/>
          <a:p>
            <a:r>
              <a:rPr lang="en-US" altLang="en-US" sz="2800" smtClean="0"/>
              <a:t>Physical exam</a:t>
            </a:r>
          </a:p>
          <a:p>
            <a:r>
              <a:rPr lang="en-US" altLang="en-US" sz="2800" smtClean="0"/>
              <a:t>Weight loss</a:t>
            </a:r>
          </a:p>
          <a:p>
            <a:r>
              <a:rPr lang="en-US" altLang="en-US" sz="2800" smtClean="0"/>
              <a:t>PCV (HCT)</a:t>
            </a:r>
          </a:p>
          <a:p>
            <a:pPr lvl="1"/>
            <a:r>
              <a:rPr lang="en-US" altLang="en-US" sz="2400" smtClean="0"/>
              <a:t>INCREASED</a:t>
            </a:r>
          </a:p>
          <a:p>
            <a:r>
              <a:rPr lang="en-US" altLang="en-US" sz="2800" smtClean="0"/>
              <a:t>Albumin or total protein</a:t>
            </a:r>
          </a:p>
          <a:p>
            <a:pPr lvl="1"/>
            <a:r>
              <a:rPr lang="en-US" altLang="en-US" sz="2400" smtClean="0"/>
              <a:t>INCREASED</a:t>
            </a:r>
          </a:p>
          <a:p>
            <a:r>
              <a:rPr lang="en-US" altLang="en-US" sz="2800" smtClean="0"/>
              <a:t>Creatinine</a:t>
            </a:r>
          </a:p>
          <a:p>
            <a:pPr lvl="1"/>
            <a:r>
              <a:rPr lang="en-US" altLang="en-US" sz="2400" smtClean="0"/>
              <a:t>INCREASED =“Prerenal azotemia”</a:t>
            </a:r>
          </a:p>
        </p:txBody>
      </p:sp>
    </p:spTree>
    <p:extLst>
      <p:ext uri="{BB962C8B-B14F-4D97-AF65-F5344CB8AC3E}">
        <p14:creationId xmlns:p14="http://schemas.microsoft.com/office/powerpoint/2010/main" val="75135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81534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2093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What criteria should be considered before prescribing IV fluid therapy for a post op patient?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smtClean="0"/>
              <a:t>Age </a:t>
            </a:r>
          </a:p>
          <a:p>
            <a:r>
              <a:rPr lang="en-US" altLang="en-US" b="1" smtClean="0"/>
              <a:t>Sex</a:t>
            </a:r>
          </a:p>
          <a:p>
            <a:r>
              <a:rPr lang="en-US" altLang="en-US" b="1" smtClean="0"/>
              <a:t>Body weight.</a:t>
            </a:r>
          </a:p>
          <a:p>
            <a:r>
              <a:rPr lang="en-US" altLang="en-US" b="1" smtClean="0"/>
              <a:t>Pre op hydration status of the person.</a:t>
            </a:r>
          </a:p>
          <a:p>
            <a:r>
              <a:rPr lang="en-US" altLang="en-US" b="1" smtClean="0"/>
              <a:t>Associated co morbidities.</a:t>
            </a:r>
          </a:p>
          <a:p>
            <a:r>
              <a:rPr lang="en-US" altLang="en-US" b="1" smtClean="0"/>
              <a:t>Type of surgery.</a:t>
            </a:r>
          </a:p>
          <a:p>
            <a:r>
              <a:rPr lang="en-US" altLang="en-US" b="1" smtClean="0"/>
              <a:t>Duration of surgery.</a:t>
            </a:r>
          </a:p>
          <a:p>
            <a:r>
              <a:rPr lang="en-US" altLang="en-US" b="1" smtClean="0"/>
              <a:t>Blood loss.</a:t>
            </a:r>
          </a:p>
        </p:txBody>
      </p:sp>
    </p:spTree>
    <p:extLst>
      <p:ext uri="{BB962C8B-B14F-4D97-AF65-F5344CB8AC3E}">
        <p14:creationId xmlns:p14="http://schemas.microsoft.com/office/powerpoint/2010/main" val="30215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r>
              <a:rPr lang="en-US" altLang="en-US" smtClean="0"/>
              <a:t>Additives for Crystalloid Solutions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altLang="en-US" sz="4000" smtClean="0"/>
              <a:t>Potassium </a:t>
            </a:r>
          </a:p>
          <a:p>
            <a:pPr lvl="1"/>
            <a:r>
              <a:rPr lang="en-US" altLang="en-US" sz="3200" smtClean="0"/>
              <a:t>available as potassium chloride (KCl)</a:t>
            </a:r>
          </a:p>
          <a:p>
            <a:pPr lvl="1"/>
            <a:r>
              <a:rPr lang="en-US" altLang="en-US" sz="3200" smtClean="0"/>
              <a:t>available as potassium phosphate (K3PO4)</a:t>
            </a:r>
          </a:p>
          <a:p>
            <a:r>
              <a:rPr lang="en-US" altLang="en-US" sz="3600" smtClean="0"/>
              <a:t>Very common additive</a:t>
            </a:r>
          </a:p>
          <a:p>
            <a:pPr lvl="1"/>
            <a:r>
              <a:rPr lang="en-US" altLang="en-US" sz="3200" smtClean="0"/>
              <a:t>20 meq in 10 ml bottle</a:t>
            </a:r>
          </a:p>
        </p:txBody>
      </p:sp>
      <p:pic>
        <p:nvPicPr>
          <p:cNvPr id="73732" name="Picture 5" descr="PotC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1685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2547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Potassium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b="1" smtClean="0">
                <a:solidFill>
                  <a:srgbClr val="00FFFF"/>
                </a:solidFill>
              </a:rPr>
              <a:t>DANGER: Rates higher than 0.5 meq/kg/hr will stop the heart</a:t>
            </a:r>
            <a:endParaRPr lang="en-US" altLang="en-US" sz="3600" smtClean="0"/>
          </a:p>
          <a:p>
            <a:pPr>
              <a:lnSpc>
                <a:spcPct val="90000"/>
              </a:lnSpc>
            </a:pPr>
            <a:r>
              <a:rPr lang="en-US" altLang="en-US" sz="3600" smtClean="0"/>
              <a:t>Added to fluids at 10-80 meq/L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Amount depends on how low K is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Obtain WRITTEN approval from vet</a:t>
            </a:r>
          </a:p>
          <a:p>
            <a:pPr>
              <a:lnSpc>
                <a:spcPct val="90000"/>
              </a:lnSpc>
            </a:pPr>
            <a:r>
              <a:rPr lang="en-US" altLang="en-US" sz="3600" smtClean="0"/>
              <a:t>IF ADDING &gt;40meq to L (2 btls)</a:t>
            </a:r>
          </a:p>
          <a:p>
            <a:pPr lvl="1">
              <a:lnSpc>
                <a:spcPct val="90000"/>
              </a:lnSpc>
            </a:pPr>
            <a:r>
              <a:rPr lang="en-US" altLang="en-US" sz="3200" smtClean="0"/>
              <a:t>DOUBLE CHECK with Veterinarian</a:t>
            </a:r>
          </a:p>
          <a:p>
            <a:pPr>
              <a:lnSpc>
                <a:spcPct val="90000"/>
              </a:lnSpc>
            </a:pPr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7535217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Calculating Safe Rates for Infusions Containing KCl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altLang="en-US" sz="2800" u="sng" smtClean="0">
                <a:solidFill>
                  <a:srgbClr val="FF9933"/>
                </a:solidFill>
              </a:rPr>
              <a:t>(Weight) (Dosage)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rgbClr val="FF9933"/>
                </a:solidFill>
              </a:rPr>
              <a:t> Concentration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smtClean="0"/>
              <a:t>Body weight in kg X </a:t>
            </a:r>
            <a:r>
              <a:rPr lang="en-US" altLang="en-US" sz="2800" b="1" u="sng" smtClean="0"/>
              <a:t>0.5 meq/kg/hr</a:t>
            </a:r>
            <a:r>
              <a:rPr lang="en-US" altLang="en-US" sz="2800" smtClean="0"/>
              <a:t> = maximum amount of potassium allowable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smtClean="0"/>
              <a:t>Figure out the concentration of the fluids being administered in terms of meq/ml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smtClean="0"/>
              <a:t>Divide weight times dosage by the concentration of  potassium in the fluids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smtClean="0"/>
              <a:t>Answer is the fastest allowable rate per hour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smtClean="0"/>
              <a:t>Set rate less than this to be safe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25908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Remember me??</a:t>
            </a:r>
          </a:p>
        </p:txBody>
      </p:sp>
    </p:spTree>
    <p:extLst>
      <p:ext uri="{BB962C8B-B14F-4D97-AF65-F5344CB8AC3E}">
        <p14:creationId xmlns:p14="http://schemas.microsoft.com/office/powerpoint/2010/main" val="24077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 1: Maximum Dose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534400" cy="4114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600" smtClean="0"/>
              <a:t>Body wt in kg X 0.5 meq/kg/hr = maximum amount of potassium allowable</a:t>
            </a:r>
          </a:p>
          <a:p>
            <a:pPr marL="609600" indent="-609600"/>
            <a:r>
              <a:rPr lang="en-US" altLang="en-US" sz="3600" smtClean="0"/>
              <a:t>8.8 pound cat </a:t>
            </a:r>
            <a:r>
              <a:rPr lang="en-US" altLang="en-US" sz="3600" smtClean="0">
                <a:sym typeface="Symbol" pitchFamily="18" charset="2"/>
              </a:rPr>
              <a:t> 2.2 = 4 kg</a:t>
            </a:r>
            <a:endParaRPr lang="en-US" altLang="en-US" sz="3600" smtClean="0"/>
          </a:p>
          <a:p>
            <a:pPr marL="609600" indent="-609600"/>
            <a:r>
              <a:rPr lang="en-US" altLang="en-US" sz="3600" smtClean="0"/>
              <a:t>4 kg cat X 0.5 meq/kg/hr = 2 meq per hour allowable</a:t>
            </a:r>
          </a:p>
          <a:p>
            <a:pPr marL="609600" indent="-60960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0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altLang="en-US" smtClean="0"/>
              <a:t>Step 2: Figure Out the Concentration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smtClean="0"/>
              <a:t>If fluids contain 60 meq</a:t>
            </a:r>
            <a:r>
              <a:rPr lang="en-US" altLang="en-US" sz="3600" smtClean="0">
                <a:solidFill>
                  <a:srgbClr val="00FFFF"/>
                </a:solidFill>
              </a:rPr>
              <a:t>/l</a:t>
            </a:r>
            <a:r>
              <a:rPr lang="en-US" altLang="en-US" sz="3600" smtClean="0"/>
              <a:t> then each </a:t>
            </a:r>
            <a:r>
              <a:rPr lang="en-US" altLang="en-US" sz="3600" smtClean="0">
                <a:solidFill>
                  <a:srgbClr val="00FFFF"/>
                </a:solidFill>
              </a:rPr>
              <a:t>ml</a:t>
            </a:r>
            <a:r>
              <a:rPr lang="en-US" altLang="en-US" sz="3600" smtClean="0"/>
              <a:t> contains 0.06 meq </a:t>
            </a:r>
            <a:r>
              <a:rPr lang="en-US" altLang="en-US" smtClean="0"/>
              <a:t>(60 divided by 1000 ml in a liter)</a:t>
            </a:r>
          </a:p>
          <a:p>
            <a:r>
              <a:rPr lang="en-US" altLang="en-US" u="sng" smtClean="0"/>
              <a:t>60 meq</a:t>
            </a:r>
            <a:r>
              <a:rPr lang="en-US" altLang="en-US" smtClean="0"/>
              <a:t>	x  </a:t>
            </a:r>
            <a:r>
              <a:rPr lang="en-US" altLang="en-US" u="sng" smtClean="0"/>
              <a:t>1 liter	</a:t>
            </a:r>
            <a:r>
              <a:rPr lang="en-US" altLang="en-US" smtClean="0"/>
              <a:t>      </a:t>
            </a:r>
            <a:r>
              <a:rPr lang="en-US" altLang="en-US" u="sng" smtClean="0"/>
              <a:t>60meq	</a:t>
            </a:r>
            <a:r>
              <a:rPr lang="en-US" altLang="en-US" smtClean="0"/>
              <a:t>   </a:t>
            </a:r>
            <a:r>
              <a:rPr lang="en-US" altLang="en-US" u="sng" smtClean="0"/>
              <a:t>0.06meq</a:t>
            </a:r>
          </a:p>
          <a:p>
            <a:pPr>
              <a:buFontTx/>
              <a:buNone/>
            </a:pPr>
            <a:r>
              <a:rPr lang="en-US" altLang="en-US" smtClean="0"/>
              <a:t>	1 liter	    1000 ml	 =   1000ml =   ml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 flipV="1">
            <a:off x="1066800" y="44196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 flipV="1">
            <a:off x="2971800" y="38100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5257800" y="3733800"/>
            <a:ext cx="762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altLang="en-US" smtClean="0"/>
              <a:t>Step 3: Divide Dose by Concentration</a:t>
            </a:r>
          </a:p>
        </p:txBody>
      </p:sp>
      <p:sp>
        <p:nvSpPr>
          <p:cNvPr id="78851" name="Rectangle 1027"/>
          <p:cNvSpPr>
            <a:spLocks noGrp="1" noChangeArrowheads="1"/>
          </p:cNvSpPr>
          <p:nvPr>
            <p:ph idx="1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smtClean="0"/>
              <a:t>Divide dose (2 meq/hr) by concentration (0.06 meq/ml) </a:t>
            </a:r>
          </a:p>
          <a:p>
            <a:endParaRPr lang="en-US" altLang="en-US" sz="3600" smtClean="0"/>
          </a:p>
          <a:p>
            <a:r>
              <a:rPr lang="en-US" altLang="en-US" sz="3600" u="sng" smtClean="0"/>
              <a:t>2meq/hr</a:t>
            </a:r>
          </a:p>
          <a:p>
            <a:pPr>
              <a:buFontTx/>
              <a:buNone/>
            </a:pPr>
            <a:r>
              <a:rPr lang="en-US" altLang="en-US" sz="3600" smtClean="0"/>
              <a:t>	0.06 meq/ml = 33 ml/hr</a:t>
            </a:r>
          </a:p>
          <a:p>
            <a:r>
              <a:rPr lang="en-US" altLang="en-US" sz="3600" smtClean="0"/>
              <a:t>Maximum safe rate would be 33 ml/hr</a:t>
            </a:r>
            <a:endParaRPr lang="en-US" altLang="en-US" smtClean="0"/>
          </a:p>
        </p:txBody>
      </p:sp>
      <p:sp>
        <p:nvSpPr>
          <p:cNvPr id="78852" name="Line 1028"/>
          <p:cNvSpPr>
            <a:spLocks noChangeShapeType="1"/>
          </p:cNvSpPr>
          <p:nvPr/>
        </p:nvSpPr>
        <p:spPr bwMode="auto">
          <a:xfrm>
            <a:off x="1295400" y="3962400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78853" name="Line 1029"/>
          <p:cNvSpPr>
            <a:spLocks noChangeShapeType="1"/>
          </p:cNvSpPr>
          <p:nvPr/>
        </p:nvSpPr>
        <p:spPr bwMode="auto">
          <a:xfrm flipV="1">
            <a:off x="2057400" y="46482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1905000" y="2209800"/>
            <a:ext cx="502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CC66"/>
                </a:solidFill>
              </a:rPr>
              <a:t>Weight X Dosage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FFCC66"/>
                </a:solidFill>
              </a:rPr>
              <a:t>Concentration</a:t>
            </a:r>
          </a:p>
        </p:txBody>
      </p:sp>
      <p:sp>
        <p:nvSpPr>
          <p:cNvPr id="79875" name="Line 5"/>
          <p:cNvSpPr>
            <a:spLocks noChangeShapeType="1"/>
          </p:cNvSpPr>
          <p:nvPr/>
        </p:nvSpPr>
        <p:spPr bwMode="auto">
          <a:xfrm>
            <a:off x="3200400" y="3048000"/>
            <a:ext cx="3429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Sodium Bicarbonate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smtClean="0"/>
              <a:t>Alkalinizing</a:t>
            </a:r>
          </a:p>
          <a:p>
            <a:r>
              <a:rPr lang="en-US" altLang="en-US" smtClean="0"/>
              <a:t>Used for severe acidosis</a:t>
            </a:r>
          </a:p>
          <a:p>
            <a:pPr lvl="1"/>
            <a:r>
              <a:rPr lang="en-US" altLang="en-US" smtClean="0"/>
              <a:t>Antifreeze toxicity</a:t>
            </a:r>
          </a:p>
          <a:p>
            <a:pPr lvl="1"/>
            <a:r>
              <a:rPr lang="en-US" altLang="en-US" smtClean="0"/>
              <a:t>Ketoacidosis associated with diabetes mellitus</a:t>
            </a:r>
          </a:p>
          <a:p>
            <a:r>
              <a:rPr lang="en-US" altLang="en-US" b="1" smtClean="0">
                <a:solidFill>
                  <a:schemeClr val="tx2"/>
                </a:solidFill>
              </a:rPr>
              <a:t>Do not add to calcium-containing fluids or calcium precipitates will occur</a:t>
            </a:r>
          </a:p>
        </p:txBody>
      </p:sp>
    </p:spTree>
    <p:extLst>
      <p:ext uri="{BB962C8B-B14F-4D97-AF65-F5344CB8AC3E}">
        <p14:creationId xmlns:p14="http://schemas.microsoft.com/office/powerpoint/2010/main" val="7268319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Skin Tint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077200" cy="4114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Elasticity of the skin will vary depending on the amount of fat in the subcutaneous tissues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Old animals or thin animals may have reduced skin elasticity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Fat animals may have a normal skin tint even when dehydrated</a:t>
            </a:r>
          </a:p>
        </p:txBody>
      </p:sp>
    </p:spTree>
    <p:extLst>
      <p:ext uri="{BB962C8B-B14F-4D97-AF65-F5344CB8AC3E}">
        <p14:creationId xmlns:p14="http://schemas.microsoft.com/office/powerpoint/2010/main" val="393275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 Vitamins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7239000" cy="4114800"/>
          </a:xfrm>
        </p:spPr>
        <p:txBody>
          <a:bodyPr/>
          <a:lstStyle/>
          <a:p>
            <a:r>
              <a:rPr lang="en-US" altLang="en-US" sz="2800" smtClean="0"/>
              <a:t>B Complex</a:t>
            </a:r>
          </a:p>
          <a:p>
            <a:r>
              <a:rPr lang="en-US" altLang="en-US" sz="2800" smtClean="0"/>
              <a:t>Frequent additive; water-soluble effects</a:t>
            </a:r>
          </a:p>
          <a:p>
            <a:r>
              <a:rPr lang="en-US" altLang="en-US" sz="2800" smtClean="0"/>
              <a:t>Turns bag yellow</a:t>
            </a:r>
          </a:p>
          <a:p>
            <a:r>
              <a:rPr lang="en-US" altLang="en-US" sz="2800" smtClean="0"/>
              <a:t>Protect from light</a:t>
            </a:r>
          </a:p>
          <a:p>
            <a:r>
              <a:rPr lang="en-US" altLang="en-US" sz="2800" smtClean="0"/>
              <a:t>1-2 ml/liter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Appetite Stimulant,</a:t>
            </a:r>
          </a:p>
          <a:p>
            <a:r>
              <a:rPr lang="en-US" altLang="en-US" sz="2800" smtClean="0"/>
              <a:t>Replaces lost B vitamin</a:t>
            </a:r>
          </a:p>
        </p:txBody>
      </p:sp>
      <p:pic>
        <p:nvPicPr>
          <p:cNvPr id="81924" name="Picture 10" descr="46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4" y="1981200"/>
            <a:ext cx="250407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4146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Additives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smtClean="0"/>
              <a:t>Always label the fluid bag with the amount and concentration of all additives immediately!</a:t>
            </a:r>
          </a:p>
          <a:p>
            <a:pPr>
              <a:lnSpc>
                <a:spcPct val="90000"/>
              </a:lnSpc>
            </a:pPr>
            <a:r>
              <a:rPr lang="en-US" altLang="en-US" sz="4000" smtClean="0"/>
              <a:t>Date fluids</a:t>
            </a:r>
          </a:p>
        </p:txBody>
      </p:sp>
      <p:pic>
        <p:nvPicPr>
          <p:cNvPr id="82948" name="Picture 8" descr="LRS with additiv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362200"/>
            <a:ext cx="273685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1750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Daily Monitoring While on Fluids: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19400"/>
            <a:ext cx="4724400" cy="1295400"/>
          </a:xfrm>
        </p:spPr>
        <p:txBody>
          <a:bodyPr/>
          <a:lstStyle/>
          <a:p>
            <a:r>
              <a:rPr lang="en-US" altLang="en-US" sz="4000" smtClean="0"/>
              <a:t>Weigh patient daily</a:t>
            </a:r>
          </a:p>
          <a:p>
            <a:pPr>
              <a:buFontTx/>
              <a:buNone/>
            </a:pPr>
            <a:endParaRPr lang="en-US" altLang="en-US" sz="4000" smtClean="0"/>
          </a:p>
        </p:txBody>
      </p:sp>
      <p:pic>
        <p:nvPicPr>
          <p:cNvPr id="83972" name="Picture 5" descr="bd0520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70" y="3357326"/>
            <a:ext cx="1788059" cy="1362547"/>
          </a:xfrm>
        </p:spPr>
      </p:pic>
    </p:spTree>
    <p:extLst>
      <p:ext uri="{BB962C8B-B14F-4D97-AF65-F5344CB8AC3E}">
        <p14:creationId xmlns:p14="http://schemas.microsoft.com/office/powerpoint/2010/main" val="3041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Daily Monitoring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altLang="en-US" sz="4000" smtClean="0"/>
              <a:t>Auscult the lungs</a:t>
            </a:r>
          </a:p>
          <a:p>
            <a:pPr lvl="1"/>
            <a:r>
              <a:rPr lang="en-US" altLang="en-US" sz="3200" smtClean="0"/>
              <a:t>Crackles</a:t>
            </a:r>
          </a:p>
          <a:p>
            <a:pPr lvl="1"/>
            <a:r>
              <a:rPr lang="en-US" altLang="en-US" sz="3200" smtClean="0"/>
              <a:t>Wheezes</a:t>
            </a:r>
          </a:p>
          <a:p>
            <a:pPr lvl="1"/>
            <a:r>
              <a:rPr lang="en-US" altLang="en-US" sz="3200" smtClean="0"/>
              <a:t>Nasal discharge</a:t>
            </a:r>
          </a:p>
          <a:p>
            <a:pPr lvl="2"/>
            <a:r>
              <a:rPr lang="en-US" altLang="en-US" sz="2800" smtClean="0"/>
              <a:t>Serous</a:t>
            </a:r>
          </a:p>
        </p:txBody>
      </p:sp>
      <p:pic>
        <p:nvPicPr>
          <p:cNvPr id="84996" name="Picture 5" descr="hm0038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81200"/>
            <a:ext cx="3810000" cy="3732213"/>
          </a:xfrm>
        </p:spPr>
      </p:pic>
    </p:spTree>
    <p:extLst>
      <p:ext uri="{BB962C8B-B14F-4D97-AF65-F5344CB8AC3E}">
        <p14:creationId xmlns:p14="http://schemas.microsoft.com/office/powerpoint/2010/main" val="307614959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Daily Monitoring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800600" cy="4114800"/>
          </a:xfrm>
        </p:spPr>
        <p:txBody>
          <a:bodyPr/>
          <a:lstStyle/>
          <a:p>
            <a:r>
              <a:rPr lang="en-US" altLang="en-US" sz="4000" smtClean="0"/>
              <a:t>Urine production</a:t>
            </a:r>
          </a:p>
        </p:txBody>
      </p:sp>
      <p:pic>
        <p:nvPicPr>
          <p:cNvPr id="86020" name="Picture 8" descr="Cat at toile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16150"/>
            <a:ext cx="3429000" cy="327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1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Daily Monitoring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400" smtClean="0"/>
              <a:t>Central venous pressure</a:t>
            </a:r>
          </a:p>
        </p:txBody>
      </p:sp>
      <p:pic>
        <p:nvPicPr>
          <p:cNvPr id="87044" name="Picture 8" descr="cvp4.jpg (4182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895600"/>
            <a:ext cx="3409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8229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Daily Fluid Monitoring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smtClean="0">
                <a:solidFill>
                  <a:schemeClr val="accent1"/>
                </a:solidFill>
              </a:rPr>
              <a:t>Overdose:</a:t>
            </a:r>
            <a:r>
              <a:rPr lang="en-US" altLang="en-US" sz="4000" smtClean="0"/>
              <a:t> </a:t>
            </a:r>
          </a:p>
          <a:p>
            <a:pPr lvl="1"/>
            <a:r>
              <a:rPr lang="en-US" altLang="en-US" sz="3600" smtClean="0">
                <a:solidFill>
                  <a:srgbClr val="CC99FF"/>
                </a:solidFill>
              </a:rPr>
              <a:t>Serous</a:t>
            </a:r>
            <a:r>
              <a:rPr lang="en-US" altLang="en-US" sz="3600" smtClean="0"/>
              <a:t> nasal discharge </a:t>
            </a:r>
          </a:p>
          <a:p>
            <a:pPr lvl="1"/>
            <a:r>
              <a:rPr lang="en-US" altLang="en-US" sz="3600" smtClean="0"/>
              <a:t>Dyspnea, crackles </a:t>
            </a:r>
          </a:p>
          <a:p>
            <a:pPr lvl="1"/>
            <a:r>
              <a:rPr lang="en-US" altLang="en-US" sz="3600" smtClean="0"/>
              <a:t>Restlessness</a:t>
            </a:r>
          </a:p>
          <a:p>
            <a:pPr lvl="1"/>
            <a:r>
              <a:rPr lang="en-US" altLang="en-US" sz="3600" smtClean="0"/>
              <a:t>Decreased PCV, TP</a:t>
            </a:r>
          </a:p>
          <a:p>
            <a:pPr lvl="1"/>
            <a:r>
              <a:rPr lang="en-US" altLang="en-US" sz="3600" smtClean="0"/>
              <a:t>Increased BP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90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IV Catheters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Size:  In GAUGES like needles</a:t>
            </a:r>
          </a:p>
          <a:p>
            <a:pPr lvl="1"/>
            <a:r>
              <a:rPr lang="en-US" altLang="en-US" smtClean="0"/>
              <a:t>Smaller = BIGGER</a:t>
            </a:r>
          </a:p>
          <a:p>
            <a:r>
              <a:rPr lang="en-US" altLang="en-US" smtClean="0"/>
              <a:t>Types: </a:t>
            </a:r>
          </a:p>
          <a:p>
            <a:pPr lvl="1"/>
            <a:r>
              <a:rPr lang="en-US" altLang="en-US" smtClean="0"/>
              <a:t>Cephalic  </a:t>
            </a:r>
          </a:p>
          <a:p>
            <a:pPr lvl="2"/>
            <a:r>
              <a:rPr lang="en-US" altLang="en-US" smtClean="0"/>
              <a:t>How long in? </a:t>
            </a:r>
          </a:p>
          <a:p>
            <a:pPr lvl="1"/>
            <a:r>
              <a:rPr lang="en-US" altLang="en-US" smtClean="0"/>
              <a:t>Jugular</a:t>
            </a:r>
          </a:p>
          <a:p>
            <a:pPr lvl="2"/>
            <a:r>
              <a:rPr lang="en-US" altLang="en-US" smtClean="0"/>
              <a:t>How long in?</a:t>
            </a:r>
          </a:p>
          <a:p>
            <a:pPr lvl="2"/>
            <a:r>
              <a:rPr lang="en-US" altLang="en-US" smtClean="0"/>
              <a:t>Other Advantages?</a:t>
            </a:r>
          </a:p>
          <a:p>
            <a:pPr lvl="2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89092" name="Picture 4" descr="cath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82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Flushing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Flush w/  Heparinized Saline </a:t>
            </a:r>
          </a:p>
          <a:p>
            <a:pPr lvl="1"/>
            <a:r>
              <a:rPr lang="en-US" altLang="en-US" sz="2400" smtClean="0"/>
              <a:t>1cc (1,000/mL) into 1000mL</a:t>
            </a:r>
          </a:p>
          <a:p>
            <a:r>
              <a:rPr lang="en-US" altLang="en-US" smtClean="0"/>
              <a:t>Flush after first piece of tape </a:t>
            </a:r>
          </a:p>
          <a:p>
            <a:pPr lvl="1"/>
            <a:r>
              <a:rPr lang="en-US" altLang="en-US" smtClean="0"/>
              <a:t>Make sure it’s in</a:t>
            </a:r>
          </a:p>
          <a:p>
            <a:r>
              <a:rPr lang="en-US" altLang="en-US" smtClean="0"/>
              <a:t>Flush before each injection</a:t>
            </a:r>
          </a:p>
          <a:p>
            <a:r>
              <a:rPr lang="en-US" altLang="en-US" smtClean="0"/>
              <a:t>Flush after each injection</a:t>
            </a:r>
          </a:p>
          <a:p>
            <a:r>
              <a:rPr lang="en-US" altLang="en-US" smtClean="0"/>
              <a:t>Flush every 4-6 hours if not used</a:t>
            </a:r>
          </a:p>
        </p:txBody>
      </p:sp>
      <p:pic>
        <p:nvPicPr>
          <p:cNvPr id="91140" name="Picture 4" descr="hepa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4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 How Is It Delivered?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7912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800" smtClean="0"/>
              <a:t>Infusion pump (easy)</a:t>
            </a:r>
          </a:p>
          <a:p>
            <a:r>
              <a:rPr lang="en-US" altLang="en-US" sz="2800" smtClean="0"/>
              <a:t>IV drip set: drops per ml written on package</a:t>
            </a:r>
          </a:p>
          <a:p>
            <a:r>
              <a:rPr lang="en-US" altLang="en-US" sz="2800" smtClean="0"/>
              <a:t>Regular Drip sets have 10, 15, or 20 drops per ml</a:t>
            </a:r>
          </a:p>
          <a:p>
            <a:pPr lvl="1"/>
            <a:r>
              <a:rPr lang="en-US" altLang="en-US" sz="2400" smtClean="0"/>
              <a:t>Med – large dogs</a:t>
            </a:r>
          </a:p>
          <a:p>
            <a:r>
              <a:rPr lang="en-US" altLang="en-US" sz="2800" smtClean="0"/>
              <a:t>Micro drip sets have 60 drops per ml</a:t>
            </a:r>
          </a:p>
          <a:p>
            <a:pPr lvl="1"/>
            <a:r>
              <a:rPr lang="en-US" altLang="en-US" sz="2400" smtClean="0"/>
              <a:t>Small dogs - cats</a:t>
            </a:r>
          </a:p>
        </p:txBody>
      </p:sp>
      <p:pic>
        <p:nvPicPr>
          <p:cNvPr id="92165" name="Picture 16" descr="labeled parts of the solution se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524000"/>
            <a:ext cx="251777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4" name="Picture 6" descr="bure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914400"/>
            <a:ext cx="7924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6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Intra-operative Fluids: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altLang="en-US" sz="3600" smtClean="0">
                <a:solidFill>
                  <a:schemeClr val="accent1"/>
                </a:solidFill>
              </a:rPr>
              <a:t>10 ml/kg/hr first hour, then reduce to 5ml/kg/hr</a:t>
            </a:r>
          </a:p>
          <a:p>
            <a:r>
              <a:rPr lang="en-US" altLang="en-US" smtClean="0"/>
              <a:t>Example: 10 kg dog would get:</a:t>
            </a:r>
          </a:p>
          <a:p>
            <a:pPr lvl="1"/>
            <a:r>
              <a:rPr lang="en-US" altLang="en-US" sz="3200" smtClean="0"/>
              <a:t>(10 ml/kg) (10 kg) = 100 ml in the first hour</a:t>
            </a:r>
          </a:p>
          <a:p>
            <a:pPr lvl="1">
              <a:buFontTx/>
              <a:buNone/>
            </a:pPr>
            <a:endParaRPr lang="en-US" altLang="en-US" sz="3200" smtClean="0"/>
          </a:p>
          <a:p>
            <a:pPr lvl="1"/>
            <a:r>
              <a:rPr lang="en-US" altLang="en-US" sz="3200" smtClean="0"/>
              <a:t>50 ml in the second hour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6630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Calculate Drops Per Hour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1. Calculate ml/hr (as far as you go for PRI)</a:t>
            </a:r>
          </a:p>
          <a:p>
            <a:r>
              <a:rPr lang="en-US" altLang="en-US" sz="3600" smtClean="0"/>
              <a:t>2. Calculate drops/hr by:</a:t>
            </a:r>
          </a:p>
          <a:p>
            <a:pPr lvl="1"/>
            <a:r>
              <a:rPr lang="en-US" altLang="en-US" sz="3200" smtClean="0">
                <a:solidFill>
                  <a:schemeClr val="accent1"/>
                </a:solidFill>
              </a:rPr>
              <a:t>ml/hr X drops/ml</a:t>
            </a:r>
            <a:r>
              <a:rPr lang="en-US" altLang="en-US" sz="3200" smtClean="0"/>
              <a:t> (from the package) </a:t>
            </a:r>
          </a:p>
          <a:p>
            <a:pPr lvl="1"/>
            <a:r>
              <a:rPr lang="en-US" altLang="en-US" sz="3200" smtClean="0"/>
              <a:t>Gives you drops needed in an hour</a:t>
            </a:r>
          </a:p>
          <a:p>
            <a:r>
              <a:rPr lang="en-US" altLang="en-US" sz="3600" smtClean="0"/>
              <a:t>Example: 100 ml X 10 gtt per ml = 1000 drops in the first hour</a:t>
            </a:r>
          </a:p>
        </p:txBody>
      </p:sp>
    </p:spTree>
    <p:extLst>
      <p:ext uri="{BB962C8B-B14F-4D97-AF65-F5344CB8AC3E}">
        <p14:creationId xmlns:p14="http://schemas.microsoft.com/office/powerpoint/2010/main" val="346807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Calculate Drops Per Minute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3. Divide drops per hour by 60 min/hr to get drops per minute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Ex: 1000 gtt/ hr divided by 60 minutes per hour = 16.7 gtt per minute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16.7 gtt/min divided by 60 sec per min = 0.28 gtt/sec</a:t>
            </a:r>
          </a:p>
        </p:txBody>
      </p:sp>
    </p:spTree>
    <p:extLst>
      <p:ext uri="{BB962C8B-B14F-4D97-AF65-F5344CB8AC3E}">
        <p14:creationId xmlns:p14="http://schemas.microsoft.com/office/powerpoint/2010/main" val="35163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 What?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/>
              <a:t>What if you don’t want to count drops over a whole minute?</a:t>
            </a:r>
          </a:p>
          <a:p>
            <a:r>
              <a:rPr lang="en-US" altLang="en-US" sz="3600" smtClean="0"/>
              <a:t>If you want to count over a 30 second period of time, then divide by two</a:t>
            </a:r>
          </a:p>
          <a:p>
            <a:r>
              <a:rPr lang="en-US" altLang="en-US" sz="3600" smtClean="0"/>
              <a:t>If you want to count over a 15-second period of time, divide by four</a:t>
            </a:r>
          </a:p>
          <a:p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28480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Ex: 16.7/min divided by 2 = about 8 drops over 30 seconds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16.7/min divided by 4 equals about 4 drops over 15 seconds</a:t>
            </a:r>
          </a:p>
        </p:txBody>
      </p:sp>
    </p:spTree>
    <p:extLst>
      <p:ext uri="{BB962C8B-B14F-4D97-AF65-F5344CB8AC3E}">
        <p14:creationId xmlns:p14="http://schemas.microsoft.com/office/powerpoint/2010/main" val="507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 together…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smtClean="0"/>
              <a:t>x kg </a:t>
            </a:r>
            <a:r>
              <a:rPr lang="en-US" altLang="en-US" smtClean="0"/>
              <a:t> x  </a:t>
            </a:r>
            <a:r>
              <a:rPr lang="en-US" altLang="en-US" u="sng" smtClean="0"/>
              <a:t>10mL </a:t>
            </a:r>
            <a:r>
              <a:rPr lang="en-US" altLang="en-US" smtClean="0"/>
              <a:t> x  </a:t>
            </a:r>
            <a:r>
              <a:rPr lang="en-US" altLang="en-US" u="sng" smtClean="0"/>
              <a:t>1 hr </a:t>
            </a:r>
            <a:r>
              <a:rPr lang="en-US" altLang="en-US" smtClean="0"/>
              <a:t> x  </a:t>
            </a:r>
            <a:r>
              <a:rPr lang="en-US" altLang="en-US" u="sng" smtClean="0"/>
              <a:t>1 min</a:t>
            </a:r>
            <a:r>
              <a:rPr lang="en-US" altLang="en-US" smtClean="0"/>
              <a:t>  x </a:t>
            </a:r>
            <a:r>
              <a:rPr lang="en-US" altLang="en-US" u="sng" smtClean="0"/>
              <a:t> x gtt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	  1       kg/hr	  60min   60 sec       mL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= </a:t>
            </a:r>
            <a:r>
              <a:rPr lang="en-US" altLang="en-US" u="sng" smtClean="0"/>
              <a:t>wt x 10 x gtt   </a:t>
            </a:r>
            <a:r>
              <a:rPr lang="en-US" altLang="en-US" smtClean="0"/>
              <a:t>   Gives you gtt/sec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        3600 sec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Then make it into a usable # of gtt / so many sec</a:t>
            </a:r>
          </a:p>
        </p:txBody>
      </p:sp>
    </p:spTree>
    <p:extLst>
      <p:ext uri="{BB962C8B-B14F-4D97-AF65-F5344CB8AC3E}">
        <p14:creationId xmlns:p14="http://schemas.microsoft.com/office/powerpoint/2010/main" val="26085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Calculating Fluid Requirements in Hospitalized Animals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smtClean="0">
                <a:solidFill>
                  <a:srgbClr val="00FFFF"/>
                </a:solidFill>
              </a:rPr>
              <a:t>Maintenance fluids</a:t>
            </a:r>
            <a:r>
              <a:rPr lang="en-US" altLang="en-US" sz="3600" b="1" smtClean="0">
                <a:solidFill>
                  <a:srgbClr val="00FFFF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i="1" smtClean="0"/>
              <a:t>	plus</a:t>
            </a:r>
            <a:endParaRPr lang="en-US" altLang="en-US" sz="3600" smtClean="0"/>
          </a:p>
          <a:p>
            <a:pPr>
              <a:lnSpc>
                <a:spcPct val="90000"/>
              </a:lnSpc>
            </a:pPr>
            <a:r>
              <a:rPr lang="en-US" altLang="en-US" sz="3600" smtClean="0">
                <a:solidFill>
                  <a:srgbClr val="00FFFF"/>
                </a:solidFill>
              </a:rPr>
              <a:t>Replacement fluids (80% of deficit) </a:t>
            </a:r>
            <a:r>
              <a:rPr lang="en-US" altLang="en-US" sz="3600" i="1" smtClean="0">
                <a:solidFill>
                  <a:srgbClr val="00FFFF"/>
                </a:solidFill>
              </a:rPr>
              <a:t>plus</a:t>
            </a:r>
          </a:p>
          <a:p>
            <a:pPr>
              <a:lnSpc>
                <a:spcPct val="90000"/>
              </a:lnSpc>
            </a:pPr>
            <a:r>
              <a:rPr lang="en-US" altLang="en-US" sz="3600" smtClean="0">
                <a:solidFill>
                  <a:srgbClr val="00FFFF"/>
                </a:solidFill>
              </a:rPr>
              <a:t>On-going losses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i="1" smtClean="0"/>
              <a:t>	equals</a:t>
            </a:r>
            <a:endParaRPr lang="en-US" altLang="en-US" sz="3600" b="1" i="1" smtClean="0"/>
          </a:p>
          <a:p>
            <a:pPr>
              <a:lnSpc>
                <a:spcPct val="90000"/>
              </a:lnSpc>
            </a:pPr>
            <a:r>
              <a:rPr lang="en-US" altLang="en-US" sz="3600" smtClean="0">
                <a:solidFill>
                  <a:schemeClr val="tx2"/>
                </a:solidFill>
              </a:rPr>
              <a:t>Total Fluid needs over 1</a:t>
            </a:r>
            <a:r>
              <a:rPr lang="en-US" altLang="en-US" sz="3600" baseline="30000" smtClean="0">
                <a:solidFill>
                  <a:schemeClr val="tx2"/>
                </a:solidFill>
              </a:rPr>
              <a:t>st</a:t>
            </a:r>
            <a:r>
              <a:rPr lang="en-US" altLang="en-US" sz="3600" smtClean="0">
                <a:solidFill>
                  <a:schemeClr val="tx2"/>
                </a:solidFill>
              </a:rPr>
              <a:t> 24 HRS </a:t>
            </a:r>
            <a:endParaRPr lang="en-US" altLang="en-US" sz="3600" i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36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What are the principles and protocols for fluid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Prescribing IV fluids:          Remember 5 </a:t>
            </a:r>
            <a:r>
              <a:rPr lang="en-US" b="1" dirty="0" err="1" smtClean="0">
                <a:solidFill>
                  <a:srgbClr val="FF0000"/>
                </a:solidFill>
              </a:rPr>
              <a:t>Rs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27050" indent="-457200">
              <a:buFont typeface="+mj-lt"/>
              <a:buAutoNum type="arabicPeriod"/>
              <a:defRPr/>
            </a:pPr>
            <a:r>
              <a:rPr lang="en-US" b="1" dirty="0" smtClean="0"/>
              <a:t>Routine maintenance.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n-US" b="1" dirty="0" smtClean="0"/>
              <a:t>Resuscitation.  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n-US" b="1" dirty="0" smtClean="0"/>
              <a:t>Replacement.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n-US" b="1" dirty="0" smtClean="0"/>
              <a:t>Redistribution. </a:t>
            </a:r>
          </a:p>
          <a:p>
            <a:pPr marL="527050" indent="-457200">
              <a:buFont typeface="+mj-lt"/>
              <a:buAutoNum type="arabicPeriod"/>
              <a:defRPr/>
            </a:pPr>
            <a:r>
              <a:rPr lang="en-US" b="1" dirty="0" smtClean="0"/>
              <a:t>Reassessment.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Fluids: How Much to Give?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0FFFF"/>
                </a:solidFill>
              </a:rPr>
              <a:t>Correct dehydration</a:t>
            </a:r>
          </a:p>
          <a:p>
            <a:r>
              <a:rPr lang="en-US" altLang="en-US" b="1" smtClean="0">
                <a:solidFill>
                  <a:schemeClr val="accent1"/>
                </a:solidFill>
              </a:rPr>
              <a:t>Weight in kg times percent dehydration equals the amount </a:t>
            </a:r>
            <a:r>
              <a:rPr lang="en-US" altLang="en-US" b="1" i="1" smtClean="0">
                <a:solidFill>
                  <a:schemeClr val="accent1"/>
                </a:solidFill>
              </a:rPr>
              <a:t>in liters</a:t>
            </a:r>
            <a:r>
              <a:rPr lang="en-US" altLang="en-US" b="1" smtClean="0">
                <a:solidFill>
                  <a:schemeClr val="accent1"/>
                </a:solidFill>
              </a:rPr>
              <a:t> that the animal is dehydrated</a:t>
            </a:r>
          </a:p>
          <a:p>
            <a:r>
              <a:rPr lang="en-US" altLang="en-US" smtClean="0"/>
              <a:t>Example: 10 kg animal who is 8% dehydrated</a:t>
            </a:r>
          </a:p>
          <a:p>
            <a:r>
              <a:rPr lang="en-US" altLang="en-US" smtClean="0"/>
              <a:t>10kg  X 0.08 = 0.8 liters</a:t>
            </a:r>
          </a:p>
          <a:p>
            <a:r>
              <a:rPr lang="en-US" altLang="en-US" smtClean="0"/>
              <a:t>Patient is lacking 0.8 liters, or 800 ml fluids</a:t>
            </a:r>
          </a:p>
        </p:txBody>
      </p:sp>
    </p:spTree>
    <p:extLst>
      <p:ext uri="{BB962C8B-B14F-4D97-AF65-F5344CB8AC3E}">
        <p14:creationId xmlns:p14="http://schemas.microsoft.com/office/powerpoint/2010/main" val="325007898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Much to Give?</a:t>
            </a:r>
          </a:p>
        </p:txBody>
      </p:sp>
      <p:pic>
        <p:nvPicPr>
          <p:cNvPr id="58372" name="Picture 10" descr="tbell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068638"/>
            <a:ext cx="3276600" cy="231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1"/>
            <a:r>
              <a:rPr lang="en-US" altLang="en-US" sz="2400" smtClean="0"/>
              <a:t>Correct dehydration</a:t>
            </a:r>
          </a:p>
          <a:p>
            <a:r>
              <a:rPr lang="en-US" altLang="en-US" sz="3600" smtClean="0"/>
              <a:t>Maintenance fluids</a:t>
            </a:r>
          </a:p>
          <a:p>
            <a:pPr lvl="1"/>
            <a:endParaRPr lang="en-US" altLang="en-US" sz="3200" smtClean="0"/>
          </a:p>
        </p:txBody>
      </p:sp>
      <p:sp>
        <p:nvSpPr>
          <p:cNvPr id="58373" name="WordArt 11"/>
          <p:cNvSpPr>
            <a:spLocks noChangeArrowheads="1" noChangeShapeType="1" noTextEdit="1"/>
          </p:cNvSpPr>
          <p:nvPr/>
        </p:nvSpPr>
        <p:spPr bwMode="auto">
          <a:xfrm>
            <a:off x="4191000" y="5562600"/>
            <a:ext cx="4648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Anyone remember daily maintinance fluid rate?</a:t>
            </a:r>
          </a:p>
        </p:txBody>
      </p:sp>
    </p:spTree>
    <p:extLst>
      <p:ext uri="{BB962C8B-B14F-4D97-AF65-F5344CB8AC3E}">
        <p14:creationId xmlns:p14="http://schemas.microsoft.com/office/powerpoint/2010/main" val="28439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Maintenance Fluids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657600" cy="4114800"/>
          </a:xfrm>
        </p:spPr>
        <p:txBody>
          <a:bodyPr/>
          <a:lstStyle/>
          <a:p>
            <a:r>
              <a:rPr lang="en-US" altLang="en-US" sz="3600" i="1" smtClean="0">
                <a:solidFill>
                  <a:schemeClr val="accent1"/>
                </a:solidFill>
              </a:rPr>
              <a:t>30 ml/pound/day</a:t>
            </a:r>
          </a:p>
          <a:p>
            <a:r>
              <a:rPr lang="en-US" altLang="en-US" sz="3600" smtClean="0"/>
              <a:t>10 pound animal needs:</a:t>
            </a:r>
          </a:p>
          <a:p>
            <a:r>
              <a:rPr lang="en-US" altLang="en-US" sz="3600" smtClean="0"/>
              <a:t>10 X 30ml/lb =300 ml/day</a:t>
            </a:r>
            <a:endParaRPr lang="en-US" altLang="en-US" smtClean="0"/>
          </a:p>
        </p:txBody>
      </p:sp>
      <p:pic>
        <p:nvPicPr>
          <p:cNvPr id="59396" name="Picture 13" descr="mik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67037"/>
            <a:ext cx="2743200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25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Much to Give?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19400"/>
            <a:ext cx="3810000" cy="3276600"/>
          </a:xfrm>
        </p:spPr>
        <p:txBody>
          <a:bodyPr/>
          <a:lstStyle/>
          <a:p>
            <a:pPr lvl="1"/>
            <a:r>
              <a:rPr lang="en-US" altLang="en-US" sz="2400" smtClean="0"/>
              <a:t>Correct dehydration</a:t>
            </a:r>
          </a:p>
          <a:p>
            <a:pPr lvl="1"/>
            <a:r>
              <a:rPr lang="en-US" altLang="en-US" sz="2400" smtClean="0"/>
              <a:t>Maintenance fluids</a:t>
            </a:r>
          </a:p>
          <a:p>
            <a:r>
              <a:rPr lang="en-US" altLang="en-US" sz="3600" smtClean="0">
                <a:solidFill>
                  <a:srgbClr val="00FFFF"/>
                </a:solidFill>
              </a:rPr>
              <a:t>On-going losses</a:t>
            </a:r>
          </a:p>
        </p:txBody>
      </p:sp>
      <p:pic>
        <p:nvPicPr>
          <p:cNvPr id="60420" name="Picture 9" descr="parvo.gif (61812 byte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2857500"/>
            <a:ext cx="357187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7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</TotalTime>
  <Words>1181</Words>
  <Application>Microsoft Office PowerPoint</Application>
  <PresentationFormat>On-screen Show (4:3)</PresentationFormat>
  <Paragraphs>245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Austin</vt:lpstr>
      <vt:lpstr>Decatur</vt:lpstr>
      <vt:lpstr>Diagnosing Dehydration</vt:lpstr>
      <vt:lpstr>Diagnosing Dehydration</vt:lpstr>
      <vt:lpstr>Skin Tint</vt:lpstr>
      <vt:lpstr>PowerPoint Presentation</vt:lpstr>
      <vt:lpstr>What are the principles and protocols for fluid management?</vt:lpstr>
      <vt:lpstr>Fluids: How Much to Give?</vt:lpstr>
      <vt:lpstr>How Much to Give?</vt:lpstr>
      <vt:lpstr>Maintenance Fluids</vt:lpstr>
      <vt:lpstr>How Much to Give?</vt:lpstr>
      <vt:lpstr>On-going Losses</vt:lpstr>
      <vt:lpstr>Fluid Needs</vt:lpstr>
      <vt:lpstr>Principles of Rehydration</vt:lpstr>
      <vt:lpstr>Principles of Rehydration</vt:lpstr>
      <vt:lpstr>Types of Fluids</vt:lpstr>
      <vt:lpstr>Crystalloid Fluids</vt:lpstr>
      <vt:lpstr>Lactated Ringer’s Solution</vt:lpstr>
      <vt:lpstr>Ringer’s Solution</vt:lpstr>
      <vt:lpstr>Saline</vt:lpstr>
      <vt:lpstr>Dextrose Solutions</vt:lpstr>
      <vt:lpstr>PowerPoint Presentation</vt:lpstr>
      <vt:lpstr>What criteria should be considered before prescribing IV fluid therapy for a post op patient?</vt:lpstr>
      <vt:lpstr>Additives for Crystalloid Solutions</vt:lpstr>
      <vt:lpstr>Potassium</vt:lpstr>
      <vt:lpstr>Calculating Safe Rates for Infusions Containing KCl</vt:lpstr>
      <vt:lpstr>Step 1: Maximum Dose</vt:lpstr>
      <vt:lpstr>Step 2: Figure Out the Concentration</vt:lpstr>
      <vt:lpstr>Step 3: Divide Dose by Concentration</vt:lpstr>
      <vt:lpstr>PowerPoint Presentation</vt:lpstr>
      <vt:lpstr>Sodium Bicarbonate</vt:lpstr>
      <vt:lpstr>B Vitamins</vt:lpstr>
      <vt:lpstr>Additives</vt:lpstr>
      <vt:lpstr>Daily Monitoring While on Fluids:</vt:lpstr>
      <vt:lpstr>Daily Monitoring</vt:lpstr>
      <vt:lpstr>Daily Monitoring</vt:lpstr>
      <vt:lpstr>Daily Monitoring</vt:lpstr>
      <vt:lpstr>Daily Fluid Monitoring</vt:lpstr>
      <vt:lpstr>IV Catheters</vt:lpstr>
      <vt:lpstr>Flushing</vt:lpstr>
      <vt:lpstr>So How Is It Delivered?</vt:lpstr>
      <vt:lpstr>Intra-operative Fluids: </vt:lpstr>
      <vt:lpstr>Calculate Drops Per Hour</vt:lpstr>
      <vt:lpstr>Calculate Drops Per Minute</vt:lpstr>
      <vt:lpstr>So What?</vt:lpstr>
      <vt:lpstr>PowerPoint Presentation</vt:lpstr>
      <vt:lpstr>All together…</vt:lpstr>
      <vt:lpstr>Calculating Fluid Requirements in Hospitalized Animals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Diagnosing Dehydration</dc:title>
  <dc:creator>LOAY</dc:creator>
  <cp:lastModifiedBy>LOAY</cp:lastModifiedBy>
  <cp:revision>3</cp:revision>
  <dcterms:created xsi:type="dcterms:W3CDTF">2018-12-05T13:51:07Z</dcterms:created>
  <dcterms:modified xsi:type="dcterms:W3CDTF">2018-12-05T14:10:21Z</dcterms:modified>
</cp:coreProperties>
</file>